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4"/>
    <p:sldMasterId id="2147484034" r:id="rId5"/>
    <p:sldMasterId id="2147484039" r:id="rId6"/>
  </p:sldMasterIdLst>
  <p:notesMasterIdLst>
    <p:notesMasterId r:id="rId41"/>
  </p:notesMasterIdLst>
  <p:sldIdLst>
    <p:sldId id="2344" r:id="rId7"/>
    <p:sldId id="2333" r:id="rId8"/>
    <p:sldId id="2327" r:id="rId9"/>
    <p:sldId id="2336" r:id="rId10"/>
    <p:sldId id="2326" r:id="rId11"/>
    <p:sldId id="2285" r:id="rId12"/>
    <p:sldId id="2299" r:id="rId13"/>
    <p:sldId id="2292" r:id="rId14"/>
    <p:sldId id="2293" r:id="rId15"/>
    <p:sldId id="2294" r:id="rId16"/>
    <p:sldId id="2300" r:id="rId17"/>
    <p:sldId id="2301" r:id="rId18"/>
    <p:sldId id="2302" r:id="rId19"/>
    <p:sldId id="2303" r:id="rId20"/>
    <p:sldId id="2304" r:id="rId21"/>
    <p:sldId id="2305" r:id="rId22"/>
    <p:sldId id="2341" r:id="rId23"/>
    <p:sldId id="2306" r:id="rId24"/>
    <p:sldId id="2307" r:id="rId25"/>
    <p:sldId id="2308" r:id="rId26"/>
    <p:sldId id="2309" r:id="rId27"/>
    <p:sldId id="2310" r:id="rId28"/>
    <p:sldId id="2312" r:id="rId29"/>
    <p:sldId id="2313" r:id="rId30"/>
    <p:sldId id="2314" r:id="rId31"/>
    <p:sldId id="2315" r:id="rId32"/>
    <p:sldId id="2317" r:id="rId33"/>
    <p:sldId id="2318" r:id="rId34"/>
    <p:sldId id="2322" r:id="rId35"/>
    <p:sldId id="2324" r:id="rId36"/>
    <p:sldId id="2338" r:id="rId37"/>
    <p:sldId id="2339" r:id="rId38"/>
    <p:sldId id="2340" r:id="rId39"/>
    <p:sldId id="234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iuchi, Sophia@CDPH" initials="HS" lastIdx="12" clrIdx="0">
    <p:extLst>
      <p:ext uri="{19B8F6BF-5375-455C-9EA6-DF929625EA0E}">
        <p15:presenceInfo xmlns:p15="http://schemas.microsoft.com/office/powerpoint/2012/main" xmlns="" userId="S::Sophia.Horiuchi@cdph.ca.gov::8395c8fc-45cd-43eb-bc67-8cbaeead3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9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2626" autoAdjust="0"/>
    <p:restoredTop sz="97259"/>
  </p:normalViewPr>
  <p:slideViewPr>
    <p:cSldViewPr snapToGrid="0">
      <p:cViewPr varScale="1">
        <p:scale>
          <a:sx n="78" d="100"/>
          <a:sy n="78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27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9188F-8790-234A-AB4C-8AD804D958E8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6AE0-9024-A949-B250-04AA0D5CD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1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xmlns="" id="{652F4DC4-DAFB-4E54-BFFF-A74F506388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F79807F-1140-4279-8891-F829EA76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References</a:t>
            </a:r>
          </a:p>
          <a:p>
            <a:pPr marL="228578" indent="-228578">
              <a:buFont typeface="+mj-lt"/>
              <a:buAutoNum type="arabicPeriod"/>
              <a:defRPr/>
            </a:pPr>
            <a:r>
              <a:rPr lang="en-CA" dirty="0"/>
              <a:t>Connolly GC, and Francis CW. Cancer-associated thrombosis. </a:t>
            </a:r>
            <a:r>
              <a:rPr lang="en-CA" i="1" dirty="0"/>
              <a:t>Hematology</a:t>
            </a:r>
            <a:r>
              <a:rPr lang="en-CA" dirty="0"/>
              <a:t> 2013(1):684–691. </a:t>
            </a:r>
          </a:p>
          <a:p>
            <a:pPr marL="228578" indent="-228578">
              <a:buFont typeface="+mj-lt"/>
              <a:buAutoNum type="arabicPeriod"/>
              <a:defRPr/>
            </a:pPr>
            <a:r>
              <a:rPr lang="en-CA" dirty="0" err="1"/>
              <a:t>Elyamany</a:t>
            </a:r>
            <a:r>
              <a:rPr lang="en-CA" dirty="0"/>
              <a:t> G, </a:t>
            </a:r>
            <a:r>
              <a:rPr lang="en-CA" dirty="0" err="1"/>
              <a:t>Alzahrani</a:t>
            </a:r>
            <a:r>
              <a:rPr lang="en-CA" dirty="0"/>
              <a:t> AM, </a:t>
            </a:r>
            <a:r>
              <a:rPr lang="en-CA" dirty="0" err="1"/>
              <a:t>Bukhary</a:t>
            </a:r>
            <a:r>
              <a:rPr lang="en-CA" dirty="0"/>
              <a:t> E. Cancer-associated thrombosis: an overview. </a:t>
            </a:r>
            <a:r>
              <a:rPr lang="en-CA" i="1" dirty="0" err="1"/>
              <a:t>Clin</a:t>
            </a:r>
            <a:r>
              <a:rPr lang="en-CA" i="1" dirty="0"/>
              <a:t> Med Insights </a:t>
            </a:r>
            <a:r>
              <a:rPr lang="en-CA" i="1" dirty="0" err="1"/>
              <a:t>Oncol</a:t>
            </a:r>
            <a:r>
              <a:rPr lang="en-CA" dirty="0"/>
              <a:t> 2014;8:129–137. </a:t>
            </a:r>
          </a:p>
          <a:p>
            <a:pPr marL="228578" indent="-228578">
              <a:buFont typeface="+mj-lt"/>
              <a:buAutoNum type="arabicPeriod"/>
              <a:defRPr/>
            </a:pPr>
            <a:endParaRPr lang="en-CA" dirty="0"/>
          </a:p>
          <a:p>
            <a:pPr marL="228578" indent="-228578">
              <a:defRPr/>
            </a:pPr>
            <a:endParaRPr lang="en-CA" dirty="0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xmlns="" id="{DBD1649C-517C-4133-A252-2833153DA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E15F09-6FE8-4B29-A304-F47D8CAD2F19}" type="slidenum">
              <a:rPr lang="en-CA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CA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9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56DEA6F3-7833-4C0C-BB17-4FC002383E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7300">
              <a:defRPr/>
            </a:pPr>
            <a:r>
              <a:rPr lang="en-US" altLang="en-US" sz="1000">
                <a:solidFill>
                  <a:srgbClr val="000000"/>
                </a:solidFill>
              </a:rPr>
              <a:t>Thrombosis in Cancer</a:t>
            </a:r>
          </a:p>
        </p:txBody>
      </p:sp>
      <p:sp>
        <p:nvSpPr>
          <p:cNvPr id="128003" name="Rectangle 6">
            <a:extLst>
              <a:ext uri="{FF2B5EF4-FFF2-40B4-BE49-F238E27FC236}">
                <a16:creationId xmlns:a16="http://schemas.microsoft.com/office/drawing/2014/main" xmlns="" id="{7DCBC604-CC86-421B-A843-C3AEF69A9A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300">
              <a:defRPr/>
            </a:pPr>
            <a:r>
              <a:rPr lang="en-US" altLang="en-US" sz="1000">
                <a:solidFill>
                  <a:srgbClr val="000000"/>
                </a:solidFill>
              </a:rPr>
              <a:t>ASH Education Session 2010</a:t>
            </a:r>
          </a:p>
        </p:txBody>
      </p:sp>
      <p:sp>
        <p:nvSpPr>
          <p:cNvPr id="178180" name="Rectangle 7">
            <a:extLst>
              <a:ext uri="{FF2B5EF4-FFF2-40B4-BE49-F238E27FC236}">
                <a16:creationId xmlns:a16="http://schemas.microsoft.com/office/drawing/2014/main" xmlns="" id="{B26FA395-D452-4199-85DE-74C175C63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057" indent="-280406" defTabSz="926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626" indent="-224325" defTabSz="926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276" indent="-224325" defTabSz="926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927" indent="-224325" defTabSz="926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577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6227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878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528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B280BD-2848-44BD-8DEC-13F57583C73D}" type="slidenum">
              <a:rPr lang="en-US" altLang="en-US" sz="1000">
                <a:solidFill>
                  <a:srgbClr val="000000"/>
                </a:solidFill>
              </a:rPr>
              <a:pPr/>
              <a:t>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78181" name="Rectangle 2">
            <a:extLst>
              <a:ext uri="{FF2B5EF4-FFF2-40B4-BE49-F238E27FC236}">
                <a16:creationId xmlns:a16="http://schemas.microsoft.com/office/drawing/2014/main" xmlns="" id="{3D06FD44-DE9A-4263-BB66-69D27E9FF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8182" name="Notes Placeholder 1">
            <a:extLst>
              <a:ext uri="{FF2B5EF4-FFF2-40B4-BE49-F238E27FC236}">
                <a16:creationId xmlns:a16="http://schemas.microsoft.com/office/drawing/2014/main" xmlns="" id="{840A6D7E-A9FC-4C73-9B3D-25F253C67E12}"/>
              </a:ext>
            </a:extLst>
          </p:cNvPr>
          <p:cNvSpPr>
            <a:spLocks noGrp="1"/>
          </p:cNvSpPr>
          <p:nvPr/>
        </p:nvSpPr>
        <p:spPr bwMode="auto">
          <a:xfrm>
            <a:off x="931794" y="4409607"/>
            <a:ext cx="5134182" cy="41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8" tIns="46403" rIns="92808" bIns="46403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8183" name="Notes Placeholder 1">
            <a:extLst>
              <a:ext uri="{FF2B5EF4-FFF2-40B4-BE49-F238E27FC236}">
                <a16:creationId xmlns:a16="http://schemas.microsoft.com/office/drawing/2014/main" xmlns="" id="{8CFB4156-59A9-4AA0-805F-2BDDD48C7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/>
              <a:t>There are many risk factors that can increase the incidence of VTE in people with cancer. Patient characteristics, factors related to the cancer itself, and treatment-related factors have implications in risk of VTE in cancer patients. 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In addition to factors noted in the chart, the presence of tumour cells induces a hypercoagulable state. Platelet and leukocyte counts and tissue factor (TF) are associated with high risk of VTE in cancer patients. 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The risk of VTE is approximately 12- to 17-fold increased for patients with cancer who have the factor V Leiden or the prothrombin 20210A  mutation.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References</a:t>
            </a:r>
          </a:p>
          <a:p>
            <a:pPr marL="224325" indent="-224325">
              <a:spcBef>
                <a:spcPct val="0"/>
              </a:spcBef>
              <a:buFont typeface="+mj-lt"/>
              <a:buAutoNum type="arabicPeriod"/>
            </a:pPr>
            <a:r>
              <a:rPr lang="en-CA" altLang="en-US" dirty="0" err="1"/>
              <a:t>Elyamany</a:t>
            </a:r>
            <a:r>
              <a:rPr lang="en-CA" altLang="en-US" dirty="0"/>
              <a:t> G, </a:t>
            </a:r>
            <a:r>
              <a:rPr lang="en-CA" altLang="en-US" dirty="0" err="1"/>
              <a:t>Alzahrani</a:t>
            </a:r>
            <a:r>
              <a:rPr lang="en-CA" altLang="en-US" dirty="0"/>
              <a:t> AM, </a:t>
            </a:r>
            <a:r>
              <a:rPr lang="en-CA" altLang="en-US" dirty="0" err="1"/>
              <a:t>Bukhary</a:t>
            </a:r>
            <a:r>
              <a:rPr lang="en-CA" altLang="en-US" dirty="0"/>
              <a:t> E. Cancer-associated thrombosis: an overview. </a:t>
            </a:r>
            <a:r>
              <a:rPr lang="en-CA" altLang="en-US" i="1" dirty="0"/>
              <a:t>Clin Med Insights Oncol</a:t>
            </a:r>
            <a:r>
              <a:rPr lang="en-CA" altLang="en-US" dirty="0"/>
              <a:t> 2014;8:129–137.</a:t>
            </a:r>
            <a:r>
              <a:rPr lang="en-CA" altLang="en-US" b="1" dirty="0"/>
              <a:t> </a:t>
            </a:r>
          </a:p>
          <a:p>
            <a:pPr marL="224325" indent="-224325">
              <a:spcBef>
                <a:spcPct val="0"/>
              </a:spcBef>
              <a:buFont typeface="+mj-lt"/>
              <a:buAutoNum type="arabicPeriod"/>
            </a:pPr>
            <a:r>
              <a:rPr lang="en-CA" altLang="en-US" dirty="0" err="1"/>
              <a:t>Blom</a:t>
            </a:r>
            <a:r>
              <a:rPr lang="en-CA" altLang="en-US" dirty="0"/>
              <a:t> JW, </a:t>
            </a:r>
            <a:r>
              <a:rPr lang="en-CA" altLang="en-US" dirty="0" err="1"/>
              <a:t>Doggen</a:t>
            </a:r>
            <a:r>
              <a:rPr lang="en-CA" altLang="en-US" dirty="0"/>
              <a:t> CJM, </a:t>
            </a:r>
            <a:r>
              <a:rPr lang="en-CA" altLang="en-US" dirty="0" err="1"/>
              <a:t>Osanto</a:t>
            </a:r>
            <a:r>
              <a:rPr lang="en-CA" altLang="en-US" dirty="0"/>
              <a:t> S, et al. Malignancies, prothrombotic mutations, and the risk of venous thrombosis. </a:t>
            </a:r>
            <a:r>
              <a:rPr lang="en-CA" altLang="en-US" i="1" dirty="0"/>
              <a:t>JAMA</a:t>
            </a:r>
            <a:r>
              <a:rPr lang="en-CA" altLang="en-US" dirty="0"/>
              <a:t> 2005;9;293(6):715–722. 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9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53"/>
            <a:ext cx="12192000" cy="11837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9274436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ABF3959-9AB7-46A5-99C3-45010A62850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1BAEABE6-460D-47DD-8E42-289406FD741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654"/>
          <a:stretch>
            <a:fillRect/>
          </a:stretch>
        </p:blipFill>
        <p:spPr bwMode="auto">
          <a:xfrm>
            <a:off x="0" y="-3175"/>
            <a:ext cx="597535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36915"/>
            <a:ext cx="7623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69160"/>
            <a:ext cx="85344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2F929E-18B4-4F52-8586-90B9AD485E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9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302A459-DBB8-4448-A56E-6A84B7A22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r="676"/>
          <a:stretch>
            <a:fillRect/>
          </a:stretch>
        </p:blipFill>
        <p:spPr bwMode="auto">
          <a:xfrm>
            <a:off x="0" y="-1588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6A9BF-1BCB-4BF9-B3E2-07D9EDFA5C97}"/>
              </a:ext>
            </a:extLst>
          </p:cNvPr>
          <p:cNvSpPr/>
          <p:nvPr userDrawn="1"/>
        </p:nvSpPr>
        <p:spPr>
          <a:xfrm>
            <a:off x="1995488" y="2400300"/>
            <a:ext cx="6524625" cy="2109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918" y="4869160"/>
            <a:ext cx="6733309" cy="76693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918" y="2636915"/>
            <a:ext cx="6733309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4CA51E-02EA-4143-841B-169F6D882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8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7AFDEAD-642B-4351-A987-B514154A10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49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C8966C36-D9DE-4C42-A43A-78F6B0BD7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r="676"/>
          <a:stretch>
            <a:fillRect/>
          </a:stretch>
        </p:blipFill>
        <p:spPr bwMode="auto">
          <a:xfrm>
            <a:off x="0" y="-1588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17536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C3BC2-6C80-4A4D-8AE4-60C38C40E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9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CA393-1E1E-4156-BF33-9DBF79B5C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29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C72D957-ACD1-4886-89E3-937823D59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32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7DDED3F-B8F1-4C37-95E3-22B1F873A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1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1C0948E-3DBB-4F59-A880-CFB856435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F27DB-AA0A-40A9-9672-51F23185B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3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67BB5D-74F5-4D38-B414-801CDE0EC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6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24C063-5FD0-40E6-A9B7-8C1C1018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defTabSz="914400">
              <a:defRPr/>
            </a:pPr>
            <a:fld id="{2DB349FE-1C03-46E2-BDA4-E96AC5E88F4C}" type="datetimeFigureOut">
              <a:rPr lang="en-CA">
                <a:solidFill>
                  <a:prstClr val="black"/>
                </a:solidFill>
              </a:rPr>
              <a:pPr defTabSz="914400">
                <a:defRPr/>
              </a:pPr>
              <a:t>2024-07-24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AFBB9D-58FC-4BCA-8FBE-291F19F1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A123DA-C2A7-4710-A552-3701F44D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30DB7C-3B9C-4C77-9402-C6B685991866}" type="slidenum">
              <a:rPr lang="en-CA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3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NCBDDD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618E7C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23730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2520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9E56F-88A4-4DFE-BFCF-4851B2C8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defTabSz="914400">
              <a:defRPr/>
            </a:pPr>
            <a:fld id="{C7182628-3611-4166-B038-375F6C3476E7}" type="datetimeFigureOut">
              <a:rPr lang="en-CA">
                <a:solidFill>
                  <a:prstClr val="black"/>
                </a:solidFill>
              </a:rPr>
              <a:pPr defTabSz="914400">
                <a:defRPr/>
              </a:pPr>
              <a:t>2024-07-24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8A980C-6AB5-4AF9-B073-A6393C5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ACFA9-7B5B-44DE-94C3-95FEB563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FB61BEC-07CF-4B90-A136-7FFC9A4BDFB1}" type="slidenum">
              <a:rPr lang="en-CA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1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8FFBA-C808-4AE3-BC42-EA2A8323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defTabSz="914400">
              <a:defRPr/>
            </a:pPr>
            <a:fld id="{D94859EB-3EB9-45FD-94CA-F9F6898C18BC}" type="datetimeFigureOut">
              <a:rPr lang="en-CA">
                <a:solidFill>
                  <a:prstClr val="black"/>
                </a:solidFill>
              </a:rPr>
              <a:pPr defTabSz="914400">
                <a:defRPr/>
              </a:pPr>
              <a:t>2024-07-24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525AB2-7DFC-4BC7-B1DF-7060763A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97FB0C-497C-4FC8-B733-FE99916E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9AFA26-1243-4D16-83DE-281D28D441EF}" type="slidenum">
              <a:rPr lang="en-CA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2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224425D-C410-439C-B87F-B079FB33D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996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69160"/>
            <a:ext cx="85344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4531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8F34EE9-A317-49ED-BB9A-5B33A9023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B31A17C-56F9-47D5-8A0F-2410EC371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A291D4C-EB38-40B9-8C5F-4120EEC70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DCDDDB-D4A8-4253-AF81-A5224236C9EC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2753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E69865-3569-41D8-9A82-5A58E2824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0E4A05-6DB0-45D1-8FC4-A12E5C168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31DB05-136D-447D-A9C9-B08C7E6C0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C27285E-6CB9-4EF7-8BEE-427D44D67A1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4755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218" y="243783"/>
            <a:ext cx="11037455" cy="635709"/>
          </a:xfrm>
          <a:prstGeom prst="rect">
            <a:avLst/>
          </a:prstGeom>
        </p:spPr>
        <p:txBody>
          <a:bodyPr tIns="0" bIns="0" anchor="b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56A511-13AC-4557-858D-9D778A6E7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20525" y="6680200"/>
            <a:ext cx="134938" cy="139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100480E-8F05-409A-9E42-216423A952A9}" type="slidenum">
              <a:rPr lang="en-CA" altLang="en-US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16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69160"/>
            <a:ext cx="85344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8497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69160"/>
            <a:ext cx="85344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4879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23730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0937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8199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53"/>
            <a:ext cx="12192000" cy="11837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840837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NCBDDD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618E7C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23730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4571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23730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429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00328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4D4A-0AB8-42BB-9C40-5B5EB327665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0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0743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1425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65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xmlns="" id="{1D9F8631-E270-4CBC-94F9-E34364868F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" b="109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xmlns="" id="{17F630BC-5069-48C0-93B7-B2C17BA9D8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254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xmlns="" id="{2F750CB4-D425-4953-B3B4-6F750450FA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3EE51E-C84B-4C2F-8567-9D6BD6E48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356350"/>
            <a:ext cx="8640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C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sz="32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Anticoagulants and Thrombocytopenia in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Cancer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M. </a:t>
            </a:r>
            <a:r>
              <a:rPr lang="en-US" sz="2800" b="1" i="1" dirty="0" err="1">
                <a:solidFill>
                  <a:srgbClr val="FF0000"/>
                </a:solidFill>
              </a:rPr>
              <a:t>Shaheen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Hematologist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Head of hematological and BMT Department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28/06/2024</a:t>
            </a:r>
            <a:endParaRPr lang="ar-SA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745" y="190500"/>
            <a:ext cx="4435524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74639"/>
            <a:ext cx="2336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5525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376" y="382137"/>
            <a:ext cx="10972800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2-Monitoring platelet counts in outpatients receiving antithrombotic</a:t>
            </a:r>
            <a:br>
              <a:rPr lang="en-US" sz="2800" dirty="0"/>
            </a:br>
            <a:r>
              <a:rPr lang="en-US" sz="2800" dirty="0"/>
              <a:t>and anticancer therapy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patients receiving antithrombotic drugs who have a moderate-high risk of developing grade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3–4 TP </a:t>
            </a:r>
            <a:r>
              <a:rPr lang="en-US" dirty="0"/>
              <a:t>because of active anticancer therapy, we recommend measuring platelet count near the anticipated platelet count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nadir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</a:p>
          <a:p>
            <a:r>
              <a:rPr lang="en-US" dirty="0"/>
              <a:t>If no TP is identified within the first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3 </a:t>
            </a:r>
            <a:r>
              <a:rPr lang="en-US" dirty="0"/>
              <a:t>chemotherapy cycles, we recommend against further monitoring.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For grade 1–2 TP, </a:t>
            </a:r>
            <a:r>
              <a:rPr lang="en-US" dirty="0"/>
              <a:t>platelet count should be rechecked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within 1–2 days</a:t>
            </a:r>
            <a:r>
              <a:rPr lang="en-US" dirty="0"/>
              <a:t>.</a:t>
            </a:r>
            <a:r>
              <a:rPr lang="en-US" sz="2000" dirty="0"/>
              <a:t> Level 5, grade D</a:t>
            </a:r>
          </a:p>
          <a:p>
            <a:r>
              <a:rPr lang="en-US" b="1" dirty="0"/>
              <a:t>For grade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3–4 TP</a:t>
            </a:r>
            <a:r>
              <a:rPr lang="en-US" b="1" dirty="0"/>
              <a:t>, </a:t>
            </a:r>
            <a:r>
              <a:rPr lang="en-US" dirty="0"/>
              <a:t>antithrombotic management should be managed according to specific recommendations.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450376" y="382137"/>
            <a:ext cx="10972800" cy="1091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136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1445" y="791571"/>
            <a:ext cx="9921922" cy="66874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4. Use of TPO-RA</a:t>
            </a:r>
            <a:r>
              <a:rPr lang="en-US" sz="2000" dirty="0"/>
              <a:t> (</a:t>
            </a:r>
            <a:r>
              <a:rPr lang="en-US" sz="2000" dirty="0" err="1"/>
              <a:t>eltrombopag</a:t>
            </a:r>
            <a:r>
              <a:rPr lang="en-US" sz="2000" dirty="0"/>
              <a:t>,  </a:t>
            </a:r>
            <a:r>
              <a:rPr lang="en-US" sz="2000" dirty="0" err="1"/>
              <a:t>romiplostin</a:t>
            </a:r>
            <a:r>
              <a:rPr lang="en-US" sz="2000" dirty="0"/>
              <a:t>,  </a:t>
            </a:r>
            <a:r>
              <a:rPr lang="en-US" sz="2000" dirty="0" err="1"/>
              <a:t>avatrombopag</a:t>
            </a:r>
            <a:r>
              <a:rPr lang="en-US" sz="2000" dirty="0"/>
              <a:t> and </a:t>
            </a:r>
            <a:r>
              <a:rPr lang="en-US" sz="2000" dirty="0" err="1"/>
              <a:t>lusutrombopag</a:t>
            </a:r>
            <a:r>
              <a:rPr lang="en-US" sz="2000" dirty="0"/>
              <a:t>)</a:t>
            </a:r>
            <a:endParaRPr lang="ar-SA" sz="20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600" y="1558815"/>
            <a:ext cx="10972800" cy="4455584"/>
          </a:xfrm>
        </p:spPr>
        <p:txBody>
          <a:bodyPr/>
          <a:lstStyle/>
          <a:p>
            <a:r>
              <a:rPr lang="en-US" b="1" dirty="0"/>
              <a:t>Grade 3–4 TP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TPO-RA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be </a:t>
            </a:r>
            <a:r>
              <a:rPr lang="en-US" dirty="0"/>
              <a:t>used in patients with anticipated long duration of TP, providing that the patient </a:t>
            </a:r>
            <a:r>
              <a:rPr lang="en-US" b="1" dirty="0">
                <a:solidFill>
                  <a:srgbClr val="FF0000"/>
                </a:solidFill>
              </a:rPr>
              <a:t>does not have </a:t>
            </a:r>
            <a:r>
              <a:rPr lang="en-US" dirty="0"/>
              <a:t>high-thrombotic risk, acute leukemia, MDS, or extensive bone marrow infiltration. </a:t>
            </a:r>
            <a:r>
              <a:rPr lang="en-US" sz="2000" dirty="0"/>
              <a:t>Level 5, grade C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641445" y="791570"/>
            <a:ext cx="9921922" cy="668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445502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4024" y="412795"/>
            <a:ext cx="9021170" cy="100484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5. Management of therapeutic dose of oral and parenteral</a:t>
            </a:r>
            <a:br>
              <a:rPr lang="en-US" sz="2800" dirty="0"/>
            </a:br>
            <a:r>
              <a:rPr lang="en-US" sz="2800" dirty="0"/>
              <a:t>anticoagulation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Grade 1–2 TP:</a:t>
            </a:r>
          </a:p>
          <a:p>
            <a:r>
              <a:rPr lang="en-US" dirty="0"/>
              <a:t>We recommend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therapeutic-dose </a:t>
            </a:r>
            <a:r>
              <a:rPr lang="en-US" dirty="0"/>
              <a:t>parenteral or oral anticoagulation according to the approved indications after a careful evaluation of bleeding and thrombotic risk in the individual patient. </a:t>
            </a:r>
            <a:r>
              <a:rPr lang="en-US" sz="1800" dirty="0"/>
              <a:t>Level 2b, grade C</a:t>
            </a:r>
          </a:p>
          <a:p>
            <a:r>
              <a:rPr lang="en-US" dirty="0"/>
              <a:t>In patients with grade 1–2 TP, which is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stable</a:t>
            </a:r>
            <a:r>
              <a:rPr lang="en-US" dirty="0"/>
              <a:t>* and acute VTE,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LMWH</a:t>
            </a:r>
            <a:r>
              <a:rPr lang="en-US" dirty="0"/>
              <a:t> should be preferred over DOACs and VKAs. </a:t>
            </a:r>
            <a:r>
              <a:rPr lang="en-US" sz="2000" dirty="0"/>
              <a:t>Level 5, grade D</a:t>
            </a:r>
          </a:p>
          <a:p>
            <a:r>
              <a:rPr lang="en-US" dirty="0"/>
              <a:t>In patients with grade 1–2 TP, which is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not stable</a:t>
            </a:r>
            <a:r>
              <a:rPr lang="en-US" dirty="0"/>
              <a:t>* and AF or mechanical heart valves, LMWH may be a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temporary short-term option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193" y="122830"/>
            <a:ext cx="2605585" cy="191874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78172" y="5531093"/>
            <a:ext cx="10331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Stable grade 1-2 TP is defined as platelet counts which are not </a:t>
            </a:r>
          </a:p>
          <a:p>
            <a:r>
              <a:rPr lang="en-US" dirty="0"/>
              <a:t>     expected to decrease to grade 3-4 TP in the coming days to weeks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078172" y="5517444"/>
            <a:ext cx="75472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64024" y="412796"/>
            <a:ext cx="9021170" cy="1020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79657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599" y="1296537"/>
            <a:ext cx="11127475" cy="4717861"/>
          </a:xfrm>
        </p:spPr>
        <p:txBody>
          <a:bodyPr/>
          <a:lstStyle/>
          <a:p>
            <a:r>
              <a:rPr lang="en-US" b="1" dirty="0"/>
              <a:t>Grade 3 </a:t>
            </a:r>
            <a:r>
              <a:rPr lang="en-US" b="1" dirty="0" err="1"/>
              <a:t>TP:a</a:t>
            </a:r>
            <a:endParaRPr lang="en-US" b="1" dirty="0"/>
          </a:p>
          <a:p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DOACs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VKAs</a:t>
            </a:r>
            <a:r>
              <a:rPr lang="en-US" dirty="0"/>
              <a:t> for VTE and AF.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LMWH,</a:t>
            </a:r>
            <a:r>
              <a:rPr lang="en-US" dirty="0"/>
              <a:t> at doses either prophylactic or therapeutic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reduced by 50%, </a:t>
            </a:r>
            <a:r>
              <a:rPr lang="en-US" dirty="0"/>
              <a:t>should be used in patients with acute VTE, after balancing bleeding and thrombosis risk. </a:t>
            </a:r>
            <a:r>
              <a:rPr lang="en-US" sz="2000" dirty="0"/>
              <a:t>Level 2b, grade C</a:t>
            </a:r>
          </a:p>
          <a:p>
            <a:r>
              <a:rPr lang="en-US" dirty="0"/>
              <a:t>We recommend for </a:t>
            </a:r>
            <a:r>
              <a:rPr lang="en-US" b="1" dirty="0">
                <a:solidFill>
                  <a:srgbClr val="FF0000"/>
                </a:solidFill>
              </a:rPr>
              <a:t>holding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ongoing anticoagulation in patients with AF if a short TP duration is expected, unless the patient is at very-high-thrombotic risk** or </a:t>
            </a:r>
            <a:r>
              <a:rPr 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with additional cancer-related risk factors</a:t>
            </a:r>
            <a:r>
              <a:rPr lang="en-US" dirty="0"/>
              <a:t>. </a:t>
            </a:r>
            <a:r>
              <a:rPr lang="en-US" sz="2000" dirty="0"/>
              <a:t>Level 4, grade C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1119117" y="5735807"/>
            <a:ext cx="876186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** AF with arterial thromboembolism in the past 3 months; AF with CHA2DS2-VASc  </a:t>
            </a:r>
          </a:p>
          <a:p>
            <a:r>
              <a:rPr lang="en-US" dirty="0"/>
              <a:t>     ≥6; mechanical heart valves where full-dose anticoagulation was not possible.</a:t>
            </a:r>
            <a:endParaRPr lang="ar-SA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29" y="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195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8657" y="261603"/>
            <a:ext cx="109728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541361" y="1112407"/>
            <a:ext cx="10972800" cy="4455584"/>
          </a:xfrm>
        </p:spPr>
        <p:txBody>
          <a:bodyPr/>
          <a:lstStyle/>
          <a:p>
            <a:r>
              <a:rPr lang="en-US" b="1" dirty="0"/>
              <a:t>Grade 3 TP: b</a:t>
            </a:r>
          </a:p>
          <a:p>
            <a:r>
              <a:rPr lang="en-US" dirty="0"/>
              <a:t>Therapeutic LMWH dose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reduced by 50% </a:t>
            </a:r>
            <a:r>
              <a:rPr lang="en-US" dirty="0"/>
              <a:t>with close monitoring of platelet counts may be considered in patients, with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stable grade 3 TP </a:t>
            </a:r>
            <a:r>
              <a:rPr lang="en-US" dirty="0"/>
              <a:t>lasting weeks to months, at very-high-thrombotic risk**.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In patients with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stable platelet counts of 40–50 × 109/L </a:t>
            </a:r>
            <a:r>
              <a:rPr lang="en-US" dirty="0"/>
              <a:t>and a mechanical heart valve, VKA should be considered, with a target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INR of 2</a:t>
            </a:r>
            <a:r>
              <a:rPr lang="en-US" sz="2000" dirty="0"/>
              <a:t>. Level 5, grade C</a:t>
            </a:r>
          </a:p>
          <a:p>
            <a:r>
              <a:rPr lang="en-US" dirty="0"/>
              <a:t>In patients with mechanical heart valve and platelet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 25–40 </a:t>
            </a:r>
            <a:r>
              <a:rPr lang="en-US" dirty="0"/>
              <a:t>× 109/L or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unstable INR</a:t>
            </a:r>
            <a:r>
              <a:rPr lang="en-US" dirty="0"/>
              <a:t>, therapeutic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LMWH</a:t>
            </a:r>
            <a:r>
              <a:rPr lang="en-US" dirty="0"/>
              <a:t> dose reduced by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50%</a:t>
            </a:r>
            <a:r>
              <a:rPr lang="en-US" dirty="0"/>
              <a:t> may be considered. </a:t>
            </a:r>
            <a:r>
              <a:rPr lang="en-US" sz="2000" dirty="0"/>
              <a:t>Level 5, grade C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1119117" y="5735807"/>
            <a:ext cx="8761862" cy="646331"/>
          </a:xfrm>
          <a:prstGeom prst="rect">
            <a:avLst/>
          </a:prstGeom>
          <a:ln>
            <a:solidFill>
              <a:srgbClr val="FF0000">
                <a:alpha val="97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** AF with arterial thromboembolism in the past 3 months; AF with CHA2DS2-VASc  </a:t>
            </a:r>
          </a:p>
          <a:p>
            <a:r>
              <a:rPr lang="en-US" dirty="0"/>
              <a:t>    ≥6; mechanical heart valves where full-dose anticoagulation was not possible.</a:t>
            </a:r>
            <a:endParaRPr lang="ar-SA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307" y="153489"/>
            <a:ext cx="2683776" cy="13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789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Grade 4 TP: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holding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anticoagulant drugs for all the indications. </a:t>
            </a:r>
            <a:r>
              <a:rPr lang="en-US" sz="2000" dirty="0"/>
              <a:t>Level 2b, grade 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Grade 3–4 TP: </a:t>
            </a:r>
            <a:r>
              <a:rPr lang="en-US" dirty="0"/>
              <a:t>In case of very-high-thrombotic risk, we suggest continuing anticoagulation and increase platelet counts by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platelet transfusion </a:t>
            </a:r>
            <a:r>
              <a:rPr lang="en-US" dirty="0"/>
              <a:t>or use of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TPO-RA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</a:p>
          <a:p>
            <a:r>
              <a:rPr lang="en-US" dirty="0"/>
              <a:t>We recommend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resuming the appropriate dose</a:t>
            </a:r>
            <a:r>
              <a:rPr lang="en-US" dirty="0"/>
              <a:t> of anticoagulation as soon as platelet count allows. </a:t>
            </a:r>
            <a:r>
              <a:rPr lang="en-US" sz="2000" dirty="0"/>
              <a:t>Level 2b, grade B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xmlns="" val="2349546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2264" y="696035"/>
            <a:ext cx="9253892" cy="90075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6. Device use when therapeutic-dose anticoagulation is held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sz="20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679" y="266628"/>
            <a:ext cx="2405844" cy="17049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009" y="1583140"/>
            <a:ext cx="4756387" cy="490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64024" y="668740"/>
            <a:ext cx="9307773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114336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2264" y="559559"/>
            <a:ext cx="9133480" cy="90075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6. Device use when therapeutic-dose anticoagulation is held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IVCF in patients with PE or lower extremity DVT:</a:t>
            </a:r>
          </a:p>
          <a:p>
            <a:r>
              <a:rPr lang="en-US" dirty="0"/>
              <a:t> Removable IVCF may be considered on an individual basis in patients with acute PE or acute lower extremity DVT,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 to 30 days thereafter</a:t>
            </a:r>
            <a:r>
              <a:rPr lang="en-US" dirty="0"/>
              <a:t>. </a:t>
            </a:r>
            <a:r>
              <a:rPr lang="en-US" sz="2000" dirty="0"/>
              <a:t>Level 2b, grade B</a:t>
            </a:r>
          </a:p>
          <a:p>
            <a:r>
              <a:rPr lang="en-US" dirty="0"/>
              <a:t>We recommend periodically reassessing the removal of IVCF and removing it whenever possible. </a:t>
            </a:r>
            <a:r>
              <a:rPr lang="en-US" sz="2000" dirty="0"/>
              <a:t>Level 2b, grade C</a:t>
            </a:r>
          </a:p>
          <a:p>
            <a:r>
              <a:rPr lang="en-US" dirty="0"/>
              <a:t>The contraindication for anticoagulation should be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frequently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weekly) reassessed in patients with IVCF. Anticoagulation should be restarted when the severe bleeding risk and TP resolve. </a:t>
            </a:r>
            <a:r>
              <a:rPr lang="en-US" sz="2000" dirty="0"/>
              <a:t>Level 5, grade D</a:t>
            </a:r>
          </a:p>
          <a:p>
            <a:r>
              <a:rPr lang="en-US" dirty="0"/>
              <a:t>IVCF are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recommended </a:t>
            </a:r>
            <a:r>
              <a:rPr lang="en-US" dirty="0"/>
              <a:t>starting 30 days after VTE. </a:t>
            </a:r>
            <a:r>
              <a:rPr lang="en-US" sz="2000" dirty="0"/>
              <a:t>Level 5, grade D</a:t>
            </a:r>
          </a:p>
          <a:p>
            <a:r>
              <a:rPr lang="en-US" dirty="0"/>
              <a:t>IVCF are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recommended </a:t>
            </a:r>
            <a:r>
              <a:rPr lang="en-US" dirty="0"/>
              <a:t>for primary VTE prophylaxis.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743" y="8648"/>
            <a:ext cx="2405844" cy="170497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5910" y="559559"/>
            <a:ext cx="8997003" cy="900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168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Elastic or pneumatic compression: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Intermittent pneumatic compression devices or graduated compression stockings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be considered </a:t>
            </a:r>
            <a:r>
              <a:rPr lang="en-US" dirty="0"/>
              <a:t>in patients with an indication for secondary VTE prophylaxis in the </a:t>
            </a:r>
            <a:r>
              <a:rPr lang="en-US" b="1" dirty="0">
                <a:solidFill>
                  <a:srgbClr val="FF0000"/>
                </a:solidFill>
              </a:rPr>
              <a:t>absence of acute DVT</a:t>
            </a:r>
            <a:r>
              <a:rPr lang="en-US" dirty="0"/>
              <a:t>, until anticoagulation can be initiated.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259" y="0"/>
            <a:ext cx="4158828" cy="232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259" y="3930554"/>
            <a:ext cx="4158828" cy="27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6636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CVC removal in catheter-related UE-DVT: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Removal</a:t>
            </a:r>
            <a:r>
              <a:rPr lang="en-US" dirty="0"/>
              <a:t> of the CVC is recommended in patients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 cannot receive </a:t>
            </a:r>
            <a:r>
              <a:rPr lang="en-US" dirty="0"/>
              <a:t>anticoagulation, within the </a:t>
            </a:r>
            <a:r>
              <a:rPr lang="en-US" b="1" dirty="0"/>
              <a:t>first 30 days </a:t>
            </a:r>
            <a:r>
              <a:rPr lang="en-US" dirty="0"/>
              <a:t>of an acute UEDVT</a:t>
            </a:r>
            <a:r>
              <a:rPr lang="en-US" sz="2000" dirty="0"/>
              <a:t>. Level 4, grade C</a:t>
            </a:r>
          </a:p>
          <a:p>
            <a:r>
              <a:rPr lang="en-US" dirty="0"/>
              <a:t>If the CVC is essential for patient care, the feasibility of placing a CVC in the other upper extremity should be assessed. </a:t>
            </a:r>
            <a:r>
              <a:rPr lang="en-US" sz="2000" dirty="0"/>
              <a:t>Level 5, grade D</a:t>
            </a:r>
          </a:p>
          <a:p>
            <a:r>
              <a:rPr lang="en-US" dirty="0"/>
              <a:t>For patients who have CVC removed after &lt;3 months of </a:t>
            </a:r>
          </a:p>
          <a:p>
            <a:pPr marL="0" indent="0">
              <a:buNone/>
            </a:pPr>
            <a:r>
              <a:rPr lang="en-US" dirty="0"/>
              <a:t>      anticoagulation,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full-dose</a:t>
            </a:r>
            <a:r>
              <a:rPr lang="en-US" dirty="0"/>
              <a:t> anticoagulation is recommended </a:t>
            </a:r>
          </a:p>
          <a:p>
            <a:pPr marL="0" indent="0">
              <a:buNone/>
            </a:pPr>
            <a:r>
              <a:rPr lang="en-US" dirty="0"/>
              <a:t>        as soon as platelet count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reaches ≥50 </a:t>
            </a:r>
            <a:r>
              <a:rPr lang="en-US" dirty="0"/>
              <a:t>× 109/L.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149" y="14927"/>
            <a:ext cx="2186413" cy="21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149" y="3370997"/>
            <a:ext cx="2186414" cy="32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3595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29133B02-6793-4B3E-8F39-1130E284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/>
              <a:t>Cancer-associated thrombosis (CAT):</a:t>
            </a:r>
            <a:endParaRPr lang="en-CA" altLang="en-US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84411A9F-9A24-4F79-9801-54FCDEF0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728325" cy="4525963"/>
          </a:xfrm>
        </p:spPr>
        <p:txBody>
          <a:bodyPr/>
          <a:lstStyle/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Annual incidence of </a:t>
            </a:r>
            <a:r>
              <a:rPr lang="en-CA" alt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VTE</a:t>
            </a:r>
            <a:r>
              <a:rPr lang="en-CA" altLang="en-US" dirty="0"/>
              <a:t> in the general population is </a:t>
            </a:r>
            <a:r>
              <a:rPr lang="en-CA" alt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117</a:t>
            </a:r>
            <a:r>
              <a:rPr lang="en-CA" altLang="en-US" dirty="0"/>
              <a:t> per 100.000</a:t>
            </a:r>
          </a:p>
          <a:p>
            <a:pPr marL="0" indent="0" eaLnBrk="1" hangingPunct="1">
              <a:buNone/>
            </a:pPr>
            <a:r>
              <a:rPr lang="en-CA" altLang="en-US" dirty="0"/>
              <a:t> </a:t>
            </a:r>
          </a:p>
          <a:p>
            <a:pPr eaLnBrk="1" hangingPunct="1"/>
            <a:r>
              <a:rPr lang="en-CA" altLang="en-US" dirty="0"/>
              <a:t>Cancer alone was associated with </a:t>
            </a:r>
            <a:r>
              <a:rPr lang="en-CA" alt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4.1</a:t>
            </a:r>
            <a:r>
              <a:rPr lang="en-CA" altLang="en-US" dirty="0"/>
              <a:t> fold risk </a:t>
            </a:r>
          </a:p>
          <a:p>
            <a:pPr marL="0" indent="0" eaLnBrk="1" hangingPunct="1">
              <a:buNone/>
            </a:pPr>
            <a:r>
              <a:rPr lang="en-CA" altLang="en-US" dirty="0"/>
              <a:t>     of thrombosis.</a:t>
            </a:r>
            <a:endParaRPr lang="ar-SA" altLang="en-US" dirty="0"/>
          </a:p>
          <a:p>
            <a:pPr marL="0" indent="0" eaLnBrk="1" hangingPunct="1">
              <a:buNone/>
            </a:pPr>
            <a:endParaRPr lang="en-CA" altLang="en-US" dirty="0"/>
          </a:p>
          <a:p>
            <a:pPr eaLnBrk="1" hangingPunct="1"/>
            <a:r>
              <a:rPr lang="en-CA" altLang="en-US" dirty="0"/>
              <a:t>Chemotherapy increased the risk </a:t>
            </a:r>
            <a:r>
              <a:rPr lang="en-CA" alt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6.5</a:t>
            </a:r>
            <a:r>
              <a:rPr lang="en-CA" altLang="en-US" dirty="0"/>
              <a:t> fold</a:t>
            </a:r>
          </a:p>
          <a:p>
            <a:pPr marL="0" indent="0" eaLnBrk="1" hangingPunct="1">
              <a:buNone/>
            </a:pPr>
            <a:endParaRPr lang="en-CA" altLang="en-US" dirty="0"/>
          </a:p>
          <a:p>
            <a:pPr eaLnBrk="1" hangingPunct="1"/>
            <a:r>
              <a:rPr lang="en-CA" altLang="en-US" dirty="0"/>
              <a:t>Fatal </a:t>
            </a:r>
            <a:r>
              <a:rPr lang="en-CA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 is 3x </a:t>
            </a:r>
            <a:r>
              <a:rPr lang="en-CA" altLang="en-US" dirty="0"/>
              <a:t>more common in cancer patients </a:t>
            </a:r>
            <a:br>
              <a:rPr lang="en-CA" altLang="en-US" dirty="0"/>
            </a:br>
            <a:r>
              <a:rPr lang="en-CA" altLang="en-US" dirty="0"/>
              <a:t>than in patients without cancer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542EF6-D303-4DBD-8951-6B1451371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defRPr/>
            </a:pPr>
            <a:r>
              <a:rPr lang="en-CA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Connolly GC, Francis CW. </a:t>
            </a:r>
            <a:r>
              <a:rPr lang="en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Hematology</a:t>
            </a:r>
            <a:r>
              <a:rPr lang="en-CA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2013(1):684–91. </a:t>
            </a:r>
          </a:p>
          <a:p>
            <a:pPr>
              <a:defRPr/>
            </a:pPr>
            <a:r>
              <a:rPr lang="en-CA" i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Elyamany</a:t>
            </a:r>
            <a:r>
              <a:rPr lang="en-CA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G, et al. </a:t>
            </a:r>
            <a:r>
              <a:rPr lang="en-C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Clin</a:t>
            </a:r>
            <a:r>
              <a:rPr lang="en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 Med Insights </a:t>
            </a:r>
            <a:r>
              <a:rPr lang="en-C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Oncol</a:t>
            </a:r>
            <a:r>
              <a:rPr lang="en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CA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2014;8:129–137.</a:t>
            </a:r>
            <a:r>
              <a:rPr lang="en-CA" b="1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defRPr/>
            </a:pPr>
            <a:endParaRPr lang="en-CA" i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en-C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5537" name="Picture 1" descr="C:\Users\admin\Downloads\iStock-841554994.jpg"/>
          <p:cNvPicPr>
            <a:picLocks noChangeAspect="1" noChangeArrowheads="1"/>
          </p:cNvPicPr>
          <p:nvPr/>
        </p:nvPicPr>
        <p:blipFill>
          <a:blip r:embed="rId3" cstate="print"/>
          <a:srcRect r="11272"/>
          <a:stretch>
            <a:fillRect/>
          </a:stretch>
        </p:blipFill>
        <p:spPr bwMode="auto">
          <a:xfrm>
            <a:off x="8471138" y="2906973"/>
            <a:ext cx="3720861" cy="27957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015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Left atrial appendage occlusion(LAAO)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LAAO in patients with AF:</a:t>
            </a:r>
          </a:p>
          <a:p>
            <a:r>
              <a:rPr lang="en-US" dirty="0"/>
              <a:t>LAAO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be </a:t>
            </a:r>
            <a:r>
              <a:rPr lang="en-US" dirty="0"/>
              <a:t>considered in patients with </a:t>
            </a:r>
          </a:p>
          <a:p>
            <a:pPr marL="0" indent="0">
              <a:buNone/>
            </a:pPr>
            <a:r>
              <a:rPr lang="en-US" dirty="0"/>
              <a:t>       AF and TP fulfilling all of the following:</a:t>
            </a:r>
          </a:p>
          <a:p>
            <a:r>
              <a:rPr lang="en-US" dirty="0"/>
              <a:t>• Long-term grade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3–4 TP </a:t>
            </a:r>
            <a:r>
              <a:rPr lang="en-US" dirty="0"/>
              <a:t>(at least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CHA2DS2-VASc score ≥4</a:t>
            </a:r>
          </a:p>
          <a:p>
            <a:r>
              <a:rPr lang="en-US" dirty="0"/>
              <a:t>•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</a:t>
            </a:r>
            <a:r>
              <a:rPr lang="en-US" dirty="0"/>
              <a:t> contraindication to low-dose aspirin for at least 2–4 </a:t>
            </a:r>
            <a:r>
              <a:rPr lang="en-US" dirty="0" err="1"/>
              <a:t>wks</a:t>
            </a:r>
            <a:r>
              <a:rPr lang="en-US" dirty="0"/>
              <a:t> after LAAO. </a:t>
            </a:r>
            <a:r>
              <a:rPr lang="en-US" sz="2000" dirty="0"/>
              <a:t>Level 4, grade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406" y="136476"/>
            <a:ext cx="4189863" cy="350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71861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Left atrial appendage occlusion(LAAO)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Antiplatelet therapy after LAAO:</a:t>
            </a:r>
          </a:p>
          <a:p>
            <a:r>
              <a:rPr lang="en-US" b="1" dirty="0"/>
              <a:t>1. Grade 1–2 TP</a:t>
            </a:r>
            <a:r>
              <a:rPr lang="en-US" dirty="0"/>
              <a:t>: DAPT for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 months</a:t>
            </a:r>
            <a:r>
              <a:rPr lang="en-US" dirty="0"/>
              <a:t>, then long term aspirin. </a:t>
            </a:r>
            <a:r>
              <a:rPr lang="en-US" sz="1800" dirty="0"/>
              <a:t>Level 5, grade 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dirty="0"/>
              <a:t>2. Grade 3 TP: </a:t>
            </a:r>
            <a:r>
              <a:rPr lang="en-US" dirty="0"/>
              <a:t>Long-term low-dose aspirin. If platelets ~40 to 50 × 109/L, consider DAPT for at least 1 month. </a:t>
            </a:r>
            <a:r>
              <a:rPr lang="en-US" sz="1800" dirty="0"/>
              <a:t>Level 5, grade 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dirty="0"/>
              <a:t>3. Grade 4 TP: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2–4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wks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of aspirin for platelet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20–25</a:t>
            </a:r>
            <a:r>
              <a:rPr lang="en-US" dirty="0"/>
              <a:t> × 109/L. Otherwise, no APT.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6070" y="13649"/>
            <a:ext cx="2587904" cy="216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6679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9558" y="696035"/>
            <a:ext cx="10658902" cy="818866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7. Prophylaxis of venous thromboembolism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Grade 1–2 TP: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prophylactic dose LMWH or standard prophylactic dose of </a:t>
            </a:r>
            <a:r>
              <a:rPr lang="en-US" dirty="0" err="1"/>
              <a:t>apixaban</a:t>
            </a:r>
            <a:r>
              <a:rPr lang="en-US" dirty="0"/>
              <a:t> or </a:t>
            </a:r>
            <a:r>
              <a:rPr lang="en-US" dirty="0" err="1"/>
              <a:t>rivaroxaban</a:t>
            </a:r>
            <a:r>
              <a:rPr lang="en-US" dirty="0"/>
              <a:t> should be used according to the current indications. </a:t>
            </a:r>
            <a:r>
              <a:rPr lang="en-US" sz="2000" dirty="0"/>
              <a:t>Level 4, grade C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3 TP: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</a:t>
            </a:r>
            <a:r>
              <a:rPr lang="en-US" dirty="0"/>
              <a:t> prophylactic dose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LMWH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DOACs may be considered in the absence of additional bleeding risk factors and if platelet counts are stable* or can be monitored closely.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4 TP: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any pharmacological VTE prophylaxis.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559558" y="696036"/>
            <a:ext cx="10658902" cy="81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6155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50626"/>
            <a:ext cx="10308609" cy="873457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latin typeface="SabonLTStd-Bold"/>
              </a:rPr>
              <a:t>9. Low-dose aspirin in primary prevention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Grade 1 TP</a:t>
            </a:r>
            <a:r>
              <a:rPr lang="en-US" dirty="0"/>
              <a:t>: we recommend maintaining SAPT with low-dose aspirin, if indicated, unless other bleeding risk factors are present.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>
                <a:solidFill>
                  <a:schemeClr val="accent6"/>
                </a:solidFill>
              </a:rPr>
              <a:t>Grade ≥2: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holding</a:t>
            </a:r>
            <a:r>
              <a:rPr lang="en-US" dirty="0"/>
              <a:t> SAPT and resuming as soon as platelet count is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≥75 </a:t>
            </a:r>
            <a:r>
              <a:rPr lang="en-US" dirty="0"/>
              <a:t>× 109/L.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614149" y="750627"/>
            <a:ext cx="10304060" cy="873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63092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9558" y="382137"/>
            <a:ext cx="10372299" cy="1132764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10. AIS or TIA in the past month without a significant intracranial</a:t>
            </a:r>
            <a:br>
              <a:rPr lang="en-US" sz="2800" dirty="0"/>
            </a:br>
            <a:r>
              <a:rPr lang="en-US" sz="2800" dirty="0"/>
              <a:t>arterial lesion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For stable grade 1 TP</a:t>
            </a:r>
            <a:r>
              <a:rPr lang="en-US" dirty="0"/>
              <a:t>,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 with </a:t>
            </a:r>
            <a:r>
              <a:rPr lang="en-US" dirty="0" err="1"/>
              <a:t>clopidogrel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should be </a:t>
            </a:r>
            <a:r>
              <a:rPr lang="en-US" dirty="0"/>
              <a:t>used for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21 </a:t>
            </a:r>
            <a:r>
              <a:rPr lang="en-US" dirty="0"/>
              <a:t>days after the event followed by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low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dose aspirin </a:t>
            </a:r>
            <a:r>
              <a:rPr lang="en-US" b="1" dirty="0"/>
              <a:t>only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For grade 2 TP</a:t>
            </a:r>
            <a:r>
              <a:rPr lang="en-US" dirty="0"/>
              <a:t>,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 with </a:t>
            </a:r>
            <a:r>
              <a:rPr lang="en-US" dirty="0" err="1"/>
              <a:t>clopidogrel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should be </a:t>
            </a:r>
            <a:r>
              <a:rPr lang="en-US" dirty="0"/>
              <a:t>used for 21 days followed by low-dose aspirin only, </a:t>
            </a:r>
            <a:r>
              <a:rPr lang="en-US" b="1" dirty="0">
                <a:solidFill>
                  <a:srgbClr val="FF0000"/>
                </a:solidFill>
              </a:rPr>
              <a:t>unless</a:t>
            </a:r>
            <a:r>
              <a:rPr lang="en-US" dirty="0"/>
              <a:t> additional bleeding risk factors are present . If additional bleeding risk factors are present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SAPT</a:t>
            </a:r>
            <a:r>
              <a:rPr lang="en-US" dirty="0"/>
              <a:t> with aspirin should be considered instead of DAPT.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For grade 3 TP, </a:t>
            </a:r>
            <a:r>
              <a:rPr lang="en-US" dirty="0"/>
              <a:t>SAPT with low-dose aspirin should be</a:t>
            </a:r>
          </a:p>
          <a:p>
            <a:pPr marL="0" indent="0">
              <a:buNone/>
            </a:pPr>
            <a:r>
              <a:rPr lang="en-US" dirty="0"/>
              <a:t>        used.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For grade 4 TP, </a:t>
            </a:r>
            <a:r>
              <a:rPr lang="en-US" dirty="0"/>
              <a:t>We recommend to </a:t>
            </a:r>
            <a:r>
              <a:rPr lang="en-US" b="1" dirty="0">
                <a:solidFill>
                  <a:srgbClr val="FF0000"/>
                </a:solidFill>
              </a:rPr>
              <a:t>withhold</a:t>
            </a:r>
            <a:r>
              <a:rPr lang="en-US" dirty="0"/>
              <a:t> any APT </a:t>
            </a:r>
          </a:p>
          <a:p>
            <a:pPr marL="0" indent="0">
              <a:buNone/>
            </a:pPr>
            <a:r>
              <a:rPr lang="en-US" dirty="0"/>
              <a:t>       until platelets reach &gt; 25 × 109/L.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215" y="3780430"/>
            <a:ext cx="3099997" cy="293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59558" y="382137"/>
            <a:ext cx="10372299" cy="1132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7704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94981"/>
            <a:ext cx="8918527" cy="70627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11. Acute symptomatic intracranial arterial stenosis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Grade 1–2 TP: </a:t>
            </a:r>
            <a:r>
              <a:rPr lang="en-US" dirty="0"/>
              <a:t>we recommend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-</a:t>
            </a:r>
            <a:r>
              <a:rPr lang="en-US" dirty="0" err="1"/>
              <a:t>clopidogrel</a:t>
            </a:r>
            <a:r>
              <a:rPr lang="en-US" dirty="0"/>
              <a:t> for up to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90</a:t>
            </a:r>
            <a:r>
              <a:rPr lang="en-US" dirty="0"/>
              <a:t> days.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Grade 3 TP: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 with </a:t>
            </a:r>
            <a:r>
              <a:rPr lang="en-US" dirty="0" err="1"/>
              <a:t>clopidogrel</a:t>
            </a:r>
            <a:r>
              <a:rPr lang="en-US" dirty="0"/>
              <a:t> for up to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21</a:t>
            </a:r>
            <a:r>
              <a:rPr lang="en-US" dirty="0"/>
              <a:t> days should be used in the absence of additional bleeding risk factors. Patients not eligible for DAPT because of additional bleeding risk factors should receive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SAPT</a:t>
            </a:r>
            <a:r>
              <a:rPr lang="en-US" dirty="0"/>
              <a:t> with aspirin.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Grade 4 TP: </a:t>
            </a:r>
            <a:r>
              <a:rPr lang="en-US" dirty="0"/>
              <a:t>We recommend to </a:t>
            </a:r>
            <a:r>
              <a:rPr lang="en-US" b="1" dirty="0">
                <a:solidFill>
                  <a:srgbClr val="FF0000"/>
                </a:solidFill>
              </a:rPr>
              <a:t>withhold</a:t>
            </a:r>
            <a:r>
              <a:rPr lang="en-US" dirty="0"/>
              <a:t> DAPT and </a:t>
            </a:r>
          </a:p>
          <a:p>
            <a:pPr marL="0" indent="0">
              <a:buNone/>
            </a:pPr>
            <a:r>
              <a:rPr lang="en-US" dirty="0"/>
              <a:t>       consider starting SAPT with low-dose aspirin if </a:t>
            </a:r>
          </a:p>
          <a:p>
            <a:pPr marL="0" indent="0">
              <a:buNone/>
            </a:pPr>
            <a:r>
              <a:rPr lang="en-US" dirty="0"/>
              <a:t>       platelets &gt;25 × 109/ L on an individual basis.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7749" y="3657600"/>
            <a:ext cx="3114249" cy="30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00501" y="794982"/>
            <a:ext cx="8927626" cy="706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24517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9558" y="857249"/>
            <a:ext cx="8475260" cy="65765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12. APT management in ACS and Post-PCI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599" y="1545167"/>
            <a:ext cx="11427725" cy="4455584"/>
          </a:xfrm>
        </p:spPr>
        <p:txBody>
          <a:bodyPr/>
          <a:lstStyle/>
          <a:p>
            <a:r>
              <a:rPr lang="en-US" b="1" dirty="0"/>
              <a:t>Grade 1–4 TP: </a:t>
            </a:r>
            <a:r>
              <a:rPr lang="en-US" dirty="0"/>
              <a:t>IV antiplatelet drugs (GPI, P2Y12 inhibitors) </a:t>
            </a:r>
          </a:p>
          <a:p>
            <a:pPr marL="0" indent="0">
              <a:buNone/>
            </a:pPr>
            <a:r>
              <a:rPr lang="en-US" dirty="0"/>
              <a:t>       are </a:t>
            </a:r>
            <a:r>
              <a:rPr lang="en-US" b="1" dirty="0">
                <a:solidFill>
                  <a:srgbClr val="FF0000"/>
                </a:solidFill>
              </a:rPr>
              <a:t>not recommended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1 TP: </a:t>
            </a:r>
            <a:r>
              <a:rPr lang="en-US" dirty="0"/>
              <a:t>We recommend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 with </a:t>
            </a:r>
            <a:r>
              <a:rPr lang="en-US" dirty="0" err="1"/>
              <a:t>clopidogrel</a:t>
            </a:r>
            <a:r>
              <a:rPr lang="en-US" dirty="0"/>
              <a:t> in patients with ACS within the previous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12 months</a:t>
            </a:r>
            <a:r>
              <a:rPr lang="en-US" dirty="0"/>
              <a:t>, unless high-risk thrombotic factors are present, in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the absence </a:t>
            </a:r>
            <a:r>
              <a:rPr lang="en-US" dirty="0"/>
              <a:t>of major additional bleeding risk factors. </a:t>
            </a:r>
            <a:r>
              <a:rPr lang="en-US" sz="2000" dirty="0"/>
              <a:t>Level 3b, grade C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2–4 TP: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dirty="0"/>
              <a:t> DAPT with </a:t>
            </a:r>
            <a:r>
              <a:rPr lang="en-US" dirty="0" err="1"/>
              <a:t>ticagrelor</a:t>
            </a:r>
            <a:r>
              <a:rPr lang="en-US" dirty="0"/>
              <a:t> or </a:t>
            </a:r>
            <a:r>
              <a:rPr lang="en-US" dirty="0" err="1"/>
              <a:t>prasugrel</a:t>
            </a:r>
            <a:r>
              <a:rPr lang="en-US" dirty="0"/>
              <a:t>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2: </a:t>
            </a:r>
            <a:r>
              <a:rPr lang="en-US" dirty="0"/>
              <a:t>We recommend using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DAPT</a:t>
            </a:r>
            <a:r>
              <a:rPr lang="en-US" dirty="0"/>
              <a:t> with </a:t>
            </a:r>
            <a:r>
              <a:rPr lang="en-US" dirty="0" err="1"/>
              <a:t>clopidogrel</a:t>
            </a:r>
            <a:r>
              <a:rPr lang="en-US" dirty="0"/>
              <a:t>. </a:t>
            </a:r>
            <a:r>
              <a:rPr lang="en-US" sz="2000" dirty="0"/>
              <a:t>Level 3b, grade C</a:t>
            </a:r>
            <a:endParaRPr lang="ar-S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6602"/>
            <a:ext cx="2934269" cy="25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59558" y="857250"/>
            <a:ext cx="8475260" cy="657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2254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436728"/>
            <a:ext cx="10008358" cy="805218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13. Management of combined APT and full dose OAC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595952" y="1285860"/>
            <a:ext cx="10972800" cy="4455584"/>
          </a:xfrm>
        </p:spPr>
        <p:txBody>
          <a:bodyPr/>
          <a:lstStyle/>
          <a:p>
            <a:r>
              <a:rPr lang="en-US" b="1" dirty="0"/>
              <a:t>Grade 1–2 TP: </a:t>
            </a:r>
            <a:r>
              <a:rPr lang="en-US" dirty="0"/>
              <a:t>In stable grade 1 TP,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combined</a:t>
            </a:r>
            <a:r>
              <a:rPr lang="en-US" dirty="0"/>
              <a:t> SAPT and OAC should be considered in patients with AF or VTE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within 3 months </a:t>
            </a:r>
            <a:r>
              <a:rPr lang="en-US" dirty="0"/>
              <a:t>from 1 month after ACS or 1 </a:t>
            </a:r>
            <a:r>
              <a:rPr lang="en-US" dirty="0" err="1"/>
              <a:t>wk</a:t>
            </a:r>
            <a:r>
              <a:rPr lang="en-US" dirty="0"/>
              <a:t> after coronary revascularization for CCS</a:t>
            </a:r>
            <a:r>
              <a:rPr lang="en-US" sz="2000" dirty="0"/>
              <a:t>. 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1–2 TP: </a:t>
            </a:r>
            <a:r>
              <a:rPr lang="en-US" dirty="0"/>
              <a:t>In patients receiving OAC for AF or post-VTE, and SAPT for a non-acute, chronic indication such as PCI or CABG &gt;1 year earlier or CAD not requiring revascularization, SAPT should be </a:t>
            </a:r>
            <a:r>
              <a:rPr lang="en-US" b="1" dirty="0">
                <a:solidFill>
                  <a:srgbClr val="FF0000"/>
                </a:solidFill>
              </a:rPr>
              <a:t>withdrawn</a:t>
            </a:r>
            <a:r>
              <a:rPr lang="en-US" dirty="0"/>
              <a:t> and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OAC should be managed </a:t>
            </a:r>
            <a:r>
              <a:rPr lang="en-US" dirty="0"/>
              <a:t>according to the indication as detailed in recommendation. </a:t>
            </a:r>
            <a:r>
              <a:rPr lang="en-US" sz="2000" dirty="0"/>
              <a:t>Level 5, grade D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0501" y="436728"/>
            <a:ext cx="10017457" cy="805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1393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Grade 3 TP: </a:t>
            </a:r>
            <a:r>
              <a:rPr lang="en-US" dirty="0"/>
              <a:t>Combined SAPT and OAC are </a:t>
            </a:r>
            <a:r>
              <a:rPr lang="en-US" b="1" dirty="0">
                <a:solidFill>
                  <a:srgbClr val="FF0000"/>
                </a:solidFill>
              </a:rPr>
              <a:t>not recommended </a:t>
            </a:r>
            <a:r>
              <a:rPr lang="en-US" dirty="0"/>
              <a:t>and patients should maintain SAPT with low-dose aspirin.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4 TP: </a:t>
            </a:r>
            <a:r>
              <a:rPr lang="en-US" dirty="0"/>
              <a:t>Combined SAPT and OAC are </a:t>
            </a:r>
            <a:r>
              <a:rPr lang="en-US" b="1" dirty="0">
                <a:solidFill>
                  <a:srgbClr val="FF0000"/>
                </a:solidFill>
              </a:rPr>
              <a:t>not recommended</a:t>
            </a:r>
            <a:r>
              <a:rPr lang="en-US" dirty="0"/>
              <a:t>. SAPT with low-dose aspirin may be considered in very-high-thrombotic risk events and platelet counts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above 10 </a:t>
            </a:r>
            <a:r>
              <a:rPr lang="en-US" dirty="0"/>
              <a:t>× 109/L.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Grade 4 TP: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dirty="0"/>
              <a:t> coronary intervention.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6223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2264" y="818865"/>
            <a:ext cx="7847462" cy="791001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16. Reperfusion therapy for patients with PE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599" y="1545167"/>
            <a:ext cx="11359487" cy="4455584"/>
          </a:xfrm>
        </p:spPr>
        <p:txBody>
          <a:bodyPr/>
          <a:lstStyle/>
          <a:p>
            <a:r>
              <a:rPr lang="en-US" b="1" dirty="0"/>
              <a:t>For grade 1–4 TP: </a:t>
            </a:r>
            <a:r>
              <a:rPr lang="en-US" dirty="0"/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dirty="0"/>
              <a:t> systemic </a:t>
            </a:r>
          </a:p>
          <a:p>
            <a:pPr marL="0" indent="0">
              <a:buNone/>
            </a:pPr>
            <a:r>
              <a:rPr lang="en-US" dirty="0"/>
              <a:t>      thrombolysis in VTE patients caused by unknown </a:t>
            </a:r>
          </a:p>
          <a:p>
            <a:pPr marL="0" indent="0">
              <a:buNone/>
            </a:pPr>
            <a:r>
              <a:rPr lang="en-US" dirty="0"/>
              <a:t>       efficacy and potentially high-bleeding risk. </a:t>
            </a:r>
            <a:r>
              <a:rPr lang="en-US" sz="2000" dirty="0"/>
              <a:t>Level 5, grade D</a:t>
            </a:r>
          </a:p>
          <a:p>
            <a:r>
              <a:rPr lang="en-US" b="1" dirty="0"/>
              <a:t>For grade 1–3 TP: </a:t>
            </a:r>
            <a:r>
              <a:rPr lang="en-US" dirty="0"/>
              <a:t>patients with high-risk PE and in centers with appropriate expertise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systemic thrombolysis may be considered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/>
              <a:t>on a case-by-case basis. </a:t>
            </a:r>
            <a:r>
              <a:rPr lang="en-US" sz="2000" dirty="0"/>
              <a:t>Level 5, grade D</a:t>
            </a:r>
          </a:p>
          <a:p>
            <a:r>
              <a:rPr lang="en-US" b="1" dirty="0">
                <a:solidFill>
                  <a:srgbClr val="7F7F7F">
                    <a:lumMod val="75000"/>
                  </a:srgbClr>
                </a:solidFill>
              </a:rPr>
              <a:t>For </a:t>
            </a:r>
            <a:r>
              <a:rPr lang="en-US" b="1">
                <a:solidFill>
                  <a:srgbClr val="7F7F7F">
                    <a:lumMod val="75000"/>
                  </a:srgbClr>
                </a:solidFill>
              </a:rPr>
              <a:t>grade 1–4 </a:t>
            </a:r>
            <a:r>
              <a:rPr lang="en-US" b="1" dirty="0">
                <a:solidFill>
                  <a:srgbClr val="7F7F7F">
                    <a:lumMod val="75000"/>
                  </a:srgbClr>
                </a:solidFill>
              </a:rPr>
              <a:t>TP: </a:t>
            </a:r>
            <a:r>
              <a:rPr lang="en-US" dirty="0"/>
              <a:t>interventional procedures of </a:t>
            </a:r>
            <a:r>
              <a:rPr lang="en-US" b="1" dirty="0"/>
              <a:t>thrombus removal </a:t>
            </a:r>
            <a:r>
              <a:rPr lang="en-US" dirty="0"/>
              <a:t>including catheter-based thrombolysis or </a:t>
            </a:r>
            <a:r>
              <a:rPr lang="en-US" dirty="0" err="1"/>
              <a:t>pharmacomechanical</a:t>
            </a:r>
            <a:r>
              <a:rPr lang="en-US" dirty="0"/>
              <a:t> catheter-directed reperfusion techniques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may be </a:t>
            </a:r>
            <a:r>
              <a:rPr lang="en-US" dirty="0"/>
              <a:t>considered on a case-by-case basis with a specialist owing adequate interventional expertise of centers with appropriate experience. </a:t>
            </a:r>
            <a:r>
              <a:rPr lang="en-US" sz="2000" dirty="0"/>
              <a:t>Level 5, grade D</a:t>
            </a:r>
            <a:endParaRPr lang="ar-S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5338"/>
            <a:ext cx="2906973" cy="294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2263" y="818866"/>
            <a:ext cx="7847462" cy="7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31933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90" y="218364"/>
            <a:ext cx="11491413" cy="60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73457" y="3002507"/>
            <a:ext cx="2388358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606125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 </a:t>
            </a:r>
            <a:r>
              <a:rPr lang="en-US" sz="4800" dirty="0"/>
              <a:t>advise</a:t>
            </a:r>
            <a:r>
              <a:rPr lang="en-US" sz="2800" dirty="0"/>
              <a:t> the following general approach toward all antithrombotic</a:t>
            </a:r>
            <a:br>
              <a:rPr lang="en-US" sz="2800" dirty="0"/>
            </a:br>
            <a:r>
              <a:rPr lang="en-US" sz="2800" dirty="0"/>
              <a:t>regimens in cancer patients with TP:</a:t>
            </a: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600" y="1545166"/>
            <a:ext cx="10972800" cy="485563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reassess </a:t>
            </a:r>
            <a:r>
              <a:rPr lang="en-US" dirty="0"/>
              <a:t>the indication of the antithrombotic therapy, irrespective of TP.</a:t>
            </a: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assess </a:t>
            </a:r>
            <a:r>
              <a:rPr lang="en-US" dirty="0"/>
              <a:t>the ongoing associated thrombotic and bleeding risks by identifying generic and cancer-specific factors</a:t>
            </a: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anticipate </a:t>
            </a:r>
            <a:r>
              <a:rPr lang="en-US" dirty="0"/>
              <a:t>the duration of grade 3–4 TP.</a:t>
            </a: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formulate </a:t>
            </a:r>
            <a:r>
              <a:rPr lang="en-US" dirty="0"/>
              <a:t>a clear antithrombotic therapy management plan, to be </a:t>
            </a:r>
            <a:r>
              <a:rPr lang="en-US" b="1" dirty="0">
                <a:solidFill>
                  <a:srgbClr val="00B0F0"/>
                </a:solidFill>
              </a:rPr>
              <a:t>reassessed frequently </a:t>
            </a:r>
            <a:r>
              <a:rPr lang="en-US" dirty="0"/>
              <a:t>according to the individual treatment plan, kinetics of TP and possible complications or comorbidities.</a:t>
            </a:r>
          </a:p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</a:t>
            </a:r>
            <a:r>
              <a:rPr lang="en-US" dirty="0"/>
              <a:t> consider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restarting</a:t>
            </a:r>
            <a:r>
              <a:rPr lang="en-US" dirty="0"/>
              <a:t> antithrombotic therapy, once the platelet count is consistently above a threshold deemed suitable for full antithrombotic medication, as indicated in each section.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94093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Thrombosis in ITP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incidence of VTE in ITP /100 person of approximately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0.41–0.67</a:t>
            </a:r>
            <a:r>
              <a:rPr lang="en-US" dirty="0"/>
              <a:t>, compared with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0.28–0.42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in the general population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arterial events in ITP patients has been calculated at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0.96– 1.15 </a:t>
            </a:r>
            <a:r>
              <a:rPr lang="en-US" dirty="0"/>
              <a:t>compared with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0.67–0.91</a:t>
            </a:r>
            <a:r>
              <a:rPr lang="en-US" dirty="0"/>
              <a:t> for the general population.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Thrombosis risk is multifactorial. ITP-related factors include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increased</a:t>
            </a:r>
            <a:r>
              <a:rPr lang="en-US" dirty="0"/>
              <a:t> levels of immature hyperactive platelets, circulating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MKs</a:t>
            </a:r>
            <a:r>
              <a:rPr lang="en-US" dirty="0"/>
              <a:t>, </a:t>
            </a:r>
            <a:r>
              <a:rPr lang="en-US" dirty="0" err="1"/>
              <a:t>prothrombotic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MPs</a:t>
            </a:r>
            <a:r>
              <a:rPr lang="en-US" dirty="0"/>
              <a:t>, altered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VWF</a:t>
            </a:r>
            <a:r>
              <a:rPr lang="en-US" dirty="0"/>
              <a:t> activity and possible effects of autoantibodies on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endothelial</a:t>
            </a:r>
            <a:r>
              <a:rPr lang="en-US" dirty="0"/>
              <a:t> surfaces.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105469" y="6195945"/>
            <a:ext cx="9416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F56DC"/>
                </a:solidFill>
                <a:latin typeface="AdvPSFT-L"/>
              </a:rPr>
              <a:t>2021 British Society for </a:t>
            </a:r>
            <a:r>
              <a:rPr lang="en-US" sz="1200" dirty="0" err="1">
                <a:solidFill>
                  <a:srgbClr val="0F56DC"/>
                </a:solidFill>
                <a:latin typeface="AdvPSFT-L"/>
              </a:rPr>
              <a:t>Haematology</a:t>
            </a:r>
            <a:r>
              <a:rPr lang="en-US" sz="1200" dirty="0">
                <a:solidFill>
                  <a:srgbClr val="0F56DC"/>
                </a:solidFill>
                <a:latin typeface="AdvPSFT-L"/>
              </a:rPr>
              <a:t> and John Wiley &amp; Sons Ltd </a:t>
            </a:r>
            <a:r>
              <a:rPr lang="en-US" sz="1200" dirty="0">
                <a:solidFill>
                  <a:srgbClr val="0F56DC"/>
                </a:solidFill>
                <a:latin typeface="AdvPSFT-LI"/>
              </a:rPr>
              <a:t>British Journal of </a:t>
            </a:r>
            <a:r>
              <a:rPr lang="en-US" sz="1200" dirty="0" err="1">
                <a:solidFill>
                  <a:srgbClr val="0F56DC"/>
                </a:solidFill>
                <a:latin typeface="AdvPSFT-LI"/>
              </a:rPr>
              <a:t>Haematology</a:t>
            </a:r>
            <a:r>
              <a:rPr lang="en-US" sz="1200" dirty="0">
                <a:solidFill>
                  <a:srgbClr val="0F56DC"/>
                </a:solidFill>
                <a:latin typeface="AdvPSFT-L"/>
              </a:rPr>
              <a:t>, 2021, </a:t>
            </a:r>
            <a:r>
              <a:rPr lang="en-US" sz="1200" dirty="0">
                <a:solidFill>
                  <a:srgbClr val="0F56DC"/>
                </a:solidFill>
                <a:latin typeface="AdvPSFT-B"/>
              </a:rPr>
              <a:t>194, </a:t>
            </a:r>
            <a:r>
              <a:rPr lang="en-US" sz="1200" dirty="0">
                <a:solidFill>
                  <a:srgbClr val="0F56DC"/>
                </a:solidFill>
                <a:latin typeface="AdvPSFT-L"/>
              </a:rPr>
              <a:t>822–834</a:t>
            </a:r>
            <a:endParaRPr lang="ar-SA" sz="1200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25130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50293" y="1187355"/>
            <a:ext cx="10972800" cy="500446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722" y="522289"/>
            <a:ext cx="9321421" cy="58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1" y="522289"/>
            <a:ext cx="32131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923" y="6353454"/>
            <a:ext cx="941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20806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60991"/>
            <a:ext cx="10972800" cy="1143000"/>
          </a:xfrm>
        </p:spPr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652" y="313899"/>
            <a:ext cx="8243649" cy="590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2" y="519515"/>
            <a:ext cx="3152775" cy="1676400"/>
          </a:xfrm>
          <a:prstGeom prst="rect">
            <a:avLst/>
          </a:prstGeom>
          <a:noFill/>
          <a:ln w="9525">
            <a:solidFill>
              <a:srgbClr val="FF0000">
                <a:alpha val="90000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89" y="6218167"/>
            <a:ext cx="941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60408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702" y="274637"/>
            <a:ext cx="4162697" cy="6047785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</a:t>
            </a:r>
            <a:endParaRPr lang="ar-SY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[NTFS]\مرءيات\Nature\Flower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35" y="133004"/>
            <a:ext cx="6119398" cy="33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5" y="3419713"/>
            <a:ext cx="6119398" cy="3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11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EA8A671A-70B3-4526-9500-0EE9080E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factors for VTE in cancer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9F4AAAC-7ECE-45CD-B688-6699E79C0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8" y="6356350"/>
            <a:ext cx="10328275" cy="365125"/>
          </a:xfrm>
        </p:spPr>
        <p:txBody>
          <a:bodyPr/>
          <a:lstStyle/>
          <a:p>
            <a:pPr>
              <a:defRPr/>
            </a:pPr>
            <a:r>
              <a:rPr lang="en-CA" sz="900" i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Elyamany</a:t>
            </a:r>
            <a:r>
              <a:rPr lang="en-CA" sz="900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G, et al. </a:t>
            </a:r>
            <a:r>
              <a:rPr lang="en-CA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Clin</a:t>
            </a: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Med Insights </a:t>
            </a:r>
            <a:r>
              <a:rPr lang="en-CA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Oncol</a:t>
            </a: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CA" sz="900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2014;8:129–137.</a:t>
            </a:r>
            <a:r>
              <a:rPr lang="en-CA" sz="900" b="1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defRPr/>
            </a:pPr>
            <a:r>
              <a:rPr lang="en-CA" sz="900" i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Blom</a:t>
            </a:r>
            <a:r>
              <a:rPr lang="en-CA" sz="900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JW, et al. </a:t>
            </a:r>
            <a:r>
              <a:rPr lang="en-CA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JAMA</a:t>
            </a:r>
            <a:r>
              <a:rPr lang="en-CA" sz="900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2005;9;293(6):715–722.</a:t>
            </a:r>
          </a:p>
        </p:txBody>
      </p:sp>
      <p:sp>
        <p:nvSpPr>
          <p:cNvPr id="10248" name="Rectangle 2">
            <a:extLst>
              <a:ext uri="{FF2B5EF4-FFF2-40B4-BE49-F238E27FC236}">
                <a16:creationId xmlns:a16="http://schemas.microsoft.com/office/drawing/2014/main" xmlns="" id="{ACC5A154-64CB-45F7-9251-E48519D7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525588"/>
            <a:ext cx="7999412" cy="4032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      Increased risk varies from 1 – 30% depending on: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6E2EF6E-4650-49CB-8A12-8B9D605219FB}"/>
              </a:ext>
            </a:extLst>
          </p:cNvPr>
          <p:cNvGraphicFramePr>
            <a:graphicFrameLocks noGrp="1"/>
          </p:cNvGraphicFramePr>
          <p:nvPr/>
        </p:nvGraphicFramePr>
        <p:xfrm>
          <a:off x="796925" y="2049463"/>
          <a:ext cx="10399712" cy="40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8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7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056">
                <a:tc>
                  <a:txBody>
                    <a:bodyPr/>
                    <a:lstStyle/>
                    <a:p>
                      <a:r>
                        <a:rPr lang="en-CA" sz="2100" dirty="0"/>
                        <a:t>Patient characteristics</a:t>
                      </a:r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CA" sz="2100" dirty="0"/>
                        <a:t>Cancer-related factors</a:t>
                      </a:r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r>
                        <a:rPr lang="en-CA" sz="2100" dirty="0"/>
                        <a:t>Treatment-related</a:t>
                      </a:r>
                      <a:r>
                        <a:rPr lang="en-CA" sz="2100" baseline="0" dirty="0"/>
                        <a:t> factors</a:t>
                      </a:r>
                      <a:endParaRPr lang="en-CA" sz="2100" dirty="0"/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769">
                <a:tc>
                  <a:txBody>
                    <a:bodyPr/>
                    <a:lstStyle/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Female gender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Older age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Race (black ethnicity)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Previous VTE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Common comorbidities,</a:t>
                      </a:r>
                      <a:r>
                        <a:rPr lang="en-CA" sz="2100" kern="1400" baseline="0" dirty="0"/>
                        <a:t> e.g. diabetes, obesity, </a:t>
                      </a:r>
                      <a:r>
                        <a:rPr lang="en-CA" sz="2100" kern="1400" dirty="0"/>
                        <a:t>inflammation, pulmonary disease, renal disease,</a:t>
                      </a:r>
                      <a:r>
                        <a:rPr lang="en-CA" sz="2100" kern="1400" baseline="0" dirty="0"/>
                        <a:t> others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baseline="0" dirty="0"/>
                        <a:t>Genetic mutations</a:t>
                      </a:r>
                      <a:endParaRPr lang="en-CA" sz="2100" kern="14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Site of tumour(s)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Tumour histology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Stage and grade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Initial period after</a:t>
                      </a:r>
                      <a:r>
                        <a:rPr lang="en-CA" sz="2100" kern="1400" baseline="0" dirty="0"/>
                        <a:t> diagnosis</a:t>
                      </a:r>
                      <a:endParaRPr lang="en-CA" sz="2100" kern="1400" dirty="0"/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Duration of cancer</a:t>
                      </a:r>
                    </a:p>
                    <a:p>
                      <a:endParaRPr lang="en-CA" sz="2100" kern="1400" dirty="0"/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Major surgery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Hospitalization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Immobilization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dirty="0"/>
                        <a:t>Chemotherapy</a:t>
                      </a:r>
                    </a:p>
                    <a:p>
                      <a:pPr marL="187325" indent="-187325">
                        <a:buFont typeface="Arial" pitchFamily="34" charset="0"/>
                        <a:buChar char="•"/>
                      </a:pPr>
                      <a:r>
                        <a:rPr lang="en-CA" sz="2100" kern="1400" baseline="0" dirty="0"/>
                        <a:t>Radiation therapy</a:t>
                      </a:r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 err="1"/>
                        <a:t>Erythropoiesis</a:t>
                      </a:r>
                      <a:r>
                        <a:rPr lang="en-CA" sz="2100" kern="1400" dirty="0"/>
                        <a:t>-stimulating</a:t>
                      </a:r>
                      <a:r>
                        <a:rPr lang="en-CA" sz="2100" kern="1400" baseline="0" dirty="0"/>
                        <a:t> agents</a:t>
                      </a:r>
                    </a:p>
                    <a:p>
                      <a:pPr marL="187325" marR="0" lvl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2100" b="0" i="0" u="none" strike="noStrike" kern="14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Antiangiogenic</a:t>
                      </a:r>
                      <a:r>
                        <a:rPr kumimoji="0" lang="en-US" altLang="en-US" sz="2100" b="0" i="0" u="none" strike="noStrike" kern="14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agents</a:t>
                      </a:r>
                      <a:endParaRPr lang="en-CA" sz="2100" kern="1400" dirty="0"/>
                    </a:p>
                    <a:p>
                      <a:pPr marL="187325" marR="0" indent="-187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100" kern="1400" dirty="0"/>
                        <a:t>Indwelling central catheters</a:t>
                      </a:r>
                    </a:p>
                  </a:txBody>
                  <a:tcPr marL="91443" marR="91443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716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38" y="573207"/>
            <a:ext cx="11532358" cy="57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74146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anticancer treatments are associated with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increased thrombotic risk </a:t>
            </a:r>
            <a:r>
              <a:rPr lang="en-US" dirty="0"/>
              <a:t>and may generate interactions affecting the effectiveness or safety of antithrombotic drugs.</a:t>
            </a:r>
          </a:p>
          <a:p>
            <a:r>
              <a:rPr lang="en-US" dirty="0"/>
              <a:t>the </a:t>
            </a:r>
            <a:r>
              <a:rPr lang="en-US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European Hematology Association </a:t>
            </a:r>
            <a:r>
              <a:rPr lang="en-US" dirty="0"/>
              <a:t>in collaboration with the </a:t>
            </a:r>
            <a:r>
              <a:rPr lang="en-US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European Society of Cardiology </a:t>
            </a:r>
            <a:r>
              <a:rPr lang="en-US" dirty="0"/>
              <a:t>has produced this scientific document to provide a clinical practice guideline to help clinicians in the management of patients with cancer and thrombocytopenia.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6" y="327547"/>
            <a:ext cx="11723427" cy="56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720" y="5622878"/>
            <a:ext cx="375742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13916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0847" cy="66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9182" y="887104"/>
            <a:ext cx="2770496" cy="4544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55849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4023" y="245660"/>
            <a:ext cx="11109277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/>
              <a:t>1-General recommendations for all antithrombotic regimens in</a:t>
            </a:r>
            <a:br>
              <a:rPr lang="en-US" sz="3200" dirty="0"/>
            </a:br>
            <a:r>
              <a:rPr lang="en-US" sz="3200" dirty="0"/>
              <a:t>cancer patients with TP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609599" y="1558815"/>
            <a:ext cx="11318543" cy="4455584"/>
          </a:xfrm>
        </p:spPr>
        <p:txBody>
          <a:bodyPr/>
          <a:lstStyle/>
          <a:p>
            <a:r>
              <a:rPr lang="en-US" dirty="0"/>
              <a:t>In all patients on single or combined antithrombotic drugs, we advise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against</a:t>
            </a:r>
            <a:r>
              <a:rPr lang="en-US" dirty="0"/>
              <a:t> the use of traditional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NSAIDs</a:t>
            </a:r>
            <a:r>
              <a:rPr lang="en-US" dirty="0"/>
              <a:t> and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high doses of aspirin </a:t>
            </a:r>
            <a:r>
              <a:rPr lang="en-US" dirty="0"/>
              <a:t>(≥300 mg) as analgesic or antipyretic drugs. </a:t>
            </a:r>
            <a:r>
              <a:rPr lang="en-US" sz="2000" dirty="0"/>
              <a:t>Level 1, grade 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all patients on single or combined antithrombotic drugs, we recommend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using PPIs </a:t>
            </a:r>
            <a:r>
              <a:rPr lang="en-US" dirty="0"/>
              <a:t>to prevent GI bleeding. </a:t>
            </a:r>
            <a:r>
              <a:rPr lang="en-US" sz="2000" dirty="0"/>
              <a:t>Level 1, grade 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Among patients receiving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clopidogrel</a:t>
            </a:r>
            <a:r>
              <a:rPr lang="en-US" dirty="0"/>
              <a:t>, omeprazole and esomeprazole are not recommended, and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pantoprazole</a:t>
            </a:r>
            <a:r>
              <a:rPr lang="en-US" dirty="0"/>
              <a:t> must be considered instead. </a:t>
            </a:r>
            <a:r>
              <a:rPr lang="en-US" sz="2000" dirty="0"/>
              <a:t>Level 1, grade 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4024" y="245660"/>
            <a:ext cx="11109277" cy="1132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8914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Clinically relevant drug-drug interactions (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DDIs</a:t>
            </a:r>
            <a:r>
              <a:rPr lang="en-US" dirty="0"/>
              <a:t>) should be always considered, especially for </a:t>
            </a:r>
            <a:r>
              <a:rPr lang="en-US" dirty="0" err="1"/>
              <a:t>clopidogrel</a:t>
            </a:r>
            <a:r>
              <a:rPr lang="en-US" dirty="0"/>
              <a:t>, </a:t>
            </a:r>
            <a:r>
              <a:rPr lang="en-US" dirty="0" err="1"/>
              <a:t>ticagrelor</a:t>
            </a:r>
            <a:r>
              <a:rPr lang="en-US" dirty="0"/>
              <a:t>, warfarin, and </a:t>
            </a:r>
            <a:r>
              <a:rPr lang="en-US" dirty="0" err="1"/>
              <a:t>dabigatran</a:t>
            </a:r>
            <a:r>
              <a:rPr lang="en-US" dirty="0"/>
              <a:t> </a:t>
            </a:r>
            <a:r>
              <a:rPr lang="en-US" sz="2000" dirty="0"/>
              <a:t>. Level 1, grade 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all patients </a:t>
            </a:r>
            <a:r>
              <a:rPr lang="en-US" dirty="0"/>
              <a:t>at high/very-high CV risk, we advise to always optimize the treatment of modifiable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CV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or </a:t>
            </a:r>
            <a:r>
              <a:rPr lang="en-US" dirty="0" err="1"/>
              <a:t>cardioembolic</a:t>
            </a:r>
            <a:r>
              <a:rPr lang="en-US" dirty="0"/>
              <a:t> risk factors including hypertension and hypercholesterolemia. </a:t>
            </a:r>
            <a:r>
              <a:rPr lang="en-US" sz="2000" dirty="0"/>
              <a:t>Level 5, grade 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Platelet function monitoring is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not recommended </a:t>
            </a:r>
            <a:r>
              <a:rPr lang="en-US" dirty="0"/>
              <a:t>to guide single or dual APT. </a:t>
            </a:r>
            <a:r>
              <a:rPr lang="en-US" sz="2000" dirty="0"/>
              <a:t>Level 1, </a:t>
            </a:r>
            <a:r>
              <a:rPr lang="en-US" sz="2000" dirty="0" err="1"/>
              <a:t>gradeA</a:t>
            </a:r>
            <a:endParaRPr lang="en-US" sz="2000" dirty="0"/>
          </a:p>
          <a:p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/>
              <a:t>1-General recommendations for all antithrombotic regimens in</a:t>
            </a:r>
            <a:br>
              <a:rPr lang="en-US" sz="3200" dirty="0"/>
            </a:br>
            <a:r>
              <a:rPr lang="en-US" sz="3200" dirty="0"/>
              <a:t>cancer patients with TP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1055339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rombosis Canada QIP">
  <a:themeElements>
    <a:clrScheme name="M159 - Thrombosis Canad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2777"/>
      </a:accent1>
      <a:accent2>
        <a:srgbClr val="ED1B2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rombosis Canada QIP" id="{9524CF9C-9137-417D-9858-BFCDADB6F606}" vid="{A02F4467-15ED-453C-BBE8-29A7CECF7B4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D6597B4EA8443A0FB0F32B976659A" ma:contentTypeVersion="12" ma:contentTypeDescription="Create a new document." ma:contentTypeScope="" ma:versionID="ae671036d014a9a3a3b9d8ed7efa0006">
  <xsd:schema xmlns:xsd="http://www.w3.org/2001/XMLSchema" xmlns:xs="http://www.w3.org/2001/XMLSchema" xmlns:p="http://schemas.microsoft.com/office/2006/metadata/properties" xmlns:ns2="40bb71cd-6eac-4afd-9573-b86ac22df50a" xmlns:ns3="f717a800-04d5-4138-8103-9d9ae2a904fc" targetNamespace="http://schemas.microsoft.com/office/2006/metadata/properties" ma:root="true" ma:fieldsID="cb479751c755de988928266c4e74ce69" ns2:_="" ns3:_="">
    <xsd:import namespace="40bb71cd-6eac-4afd-9573-b86ac22df50a"/>
    <xsd:import namespace="f717a800-04d5-4138-8103-9d9ae2a90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b71cd-6eac-4afd-9573-b86ac22df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7a800-04d5-4138-8103-9d9ae2a90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48E9A-66BA-4D04-85CB-CC3DEA460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AD1ED-67B4-4321-BAE5-DC7AE4AA1AD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8CB40E-70CD-472D-83D6-02C3ACBFFEA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0bb71cd-6eac-4afd-9573-b86ac22df50a"/>
    <ds:schemaRef ds:uri="f717a800-04d5-4138-8103-9d9ae2a904f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10965</TotalTime>
  <Words>2696</Words>
  <Application>Microsoft Office PowerPoint</Application>
  <PresentationFormat>مخصص</PresentationFormat>
  <Paragraphs>206</Paragraphs>
  <Slides>34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34</vt:i4>
      </vt:variant>
    </vt:vector>
  </HeadingPairs>
  <TitlesOfParts>
    <vt:vector size="37" baseType="lpstr">
      <vt:lpstr>NCEH_ATSDR_combined</vt:lpstr>
      <vt:lpstr>1_NCEH_ATSDR_combined</vt:lpstr>
      <vt:lpstr>Thrombosis Canada QIP</vt:lpstr>
      <vt:lpstr>الشريحة 1</vt:lpstr>
      <vt:lpstr>Cancer-associated thrombosis (CAT):</vt:lpstr>
      <vt:lpstr>الشريحة 3</vt:lpstr>
      <vt:lpstr>Risk factors for VTE in cancer</vt:lpstr>
      <vt:lpstr>الشريحة 5</vt:lpstr>
      <vt:lpstr>الشريحة 6</vt:lpstr>
      <vt:lpstr>الشريحة 7</vt:lpstr>
      <vt:lpstr>1-General recommendations for all antithrombotic regimens in cancer patients with TP</vt:lpstr>
      <vt:lpstr>1-General recommendations for all antithrombotic regimens in cancer patients with TP</vt:lpstr>
      <vt:lpstr>2-Monitoring platelet counts in outpatients receiving antithrombotic and anticancer therapy</vt:lpstr>
      <vt:lpstr>4. Use of TPO-RA (eltrombopag,  romiplostin,  avatrombopag and lusutrombopag)</vt:lpstr>
      <vt:lpstr>5. Management of therapeutic dose of oral and parenteral anticoagulation</vt:lpstr>
      <vt:lpstr>الشريحة 13</vt:lpstr>
      <vt:lpstr>الشريحة 14</vt:lpstr>
      <vt:lpstr>الشريحة 15</vt:lpstr>
      <vt:lpstr>6. Device use when therapeutic-dose anticoagulation is held</vt:lpstr>
      <vt:lpstr>6. Device use when therapeutic-dose anticoagulation is held</vt:lpstr>
      <vt:lpstr>الشريحة 18</vt:lpstr>
      <vt:lpstr>الشريحة 19</vt:lpstr>
      <vt:lpstr>Left atrial appendage occlusion(LAAO)</vt:lpstr>
      <vt:lpstr>Left atrial appendage occlusion(LAAO)</vt:lpstr>
      <vt:lpstr>7. Prophylaxis of venous thromboembolism</vt:lpstr>
      <vt:lpstr>9. Low-dose aspirin in primary prevention</vt:lpstr>
      <vt:lpstr>10. AIS or TIA in the past month without a significant intracranial arterial lesion</vt:lpstr>
      <vt:lpstr>11. Acute symptomatic intracranial arterial stenosis</vt:lpstr>
      <vt:lpstr>12. APT management in ACS and Post-PCI</vt:lpstr>
      <vt:lpstr>13. Management of combined APT and full dose OAC</vt:lpstr>
      <vt:lpstr>الشريحة 28</vt:lpstr>
      <vt:lpstr>16. Reperfusion therapy for patients with PE</vt:lpstr>
      <vt:lpstr>We advise the following general approach toward all antithrombotic regimens in cancer patients with TP:</vt:lpstr>
      <vt:lpstr>Thrombosis in ITP</vt:lpstr>
      <vt:lpstr>الشريحة 32</vt:lpstr>
      <vt:lpstr>الشريحة 33</vt:lpstr>
      <vt:lpstr>  THANK YOU FOR YOUR ATTENTION</vt:lpstr>
    </vt:vector>
  </TitlesOfParts>
  <Company>UAB Pediatrics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End-of-Life Healthcare Utilization for Those with Sickle Cell Disease and the Potential Need for a Palliative Care Model</dc:title>
  <dc:creator>Emily Johnston, M.D.</dc:creator>
  <cp:lastModifiedBy>majd</cp:lastModifiedBy>
  <cp:revision>239</cp:revision>
  <dcterms:created xsi:type="dcterms:W3CDTF">2020-06-23T21:22:06Z</dcterms:created>
  <dcterms:modified xsi:type="dcterms:W3CDTF">2024-07-24T08:56:02Z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0x0101007F7D6597B4EA8443A0FB0F32B976659A</vt:lpwstr>
  </property>
</Properties>
</file>